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61" r:id="rId3"/>
    <p:sldId id="262" r:id="rId4"/>
    <p:sldId id="263" r:id="rId5"/>
    <p:sldId id="264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1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600200"/>
            <a:ext cx="5799668" cy="2819400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NARRATIVE ESSAY vs.</a:t>
            </a:r>
            <a:br>
              <a:rPr lang="es-E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SHORT STORY</a:t>
            </a:r>
            <a:endParaRPr lang="es-E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5743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7588648"/>
              </p:ext>
            </p:extLst>
          </p:nvPr>
        </p:nvGraphicFramePr>
        <p:xfrm>
          <a:off x="1447800" y="1447800"/>
          <a:ext cx="6196014" cy="3886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098007"/>
                <a:gridCol w="3098007"/>
              </a:tblGrid>
              <a:tr h="893714">
                <a:tc>
                  <a:txBody>
                    <a:bodyPr/>
                    <a:lstStyle/>
                    <a:p>
                      <a:pPr algn="ctr"/>
                      <a:r>
                        <a:rPr lang="es-ES" sz="3200" dirty="0" smtClean="0"/>
                        <a:t>NARRATIVE</a:t>
                      </a:r>
                      <a:r>
                        <a:rPr lang="es-ES" sz="3200" baseline="0" dirty="0" smtClean="0"/>
                        <a:t> ESSAY</a:t>
                      </a:r>
                      <a:endParaRPr lang="es-E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dirty="0" smtClean="0"/>
                        <a:t>SHORT STORY</a:t>
                      </a:r>
                      <a:endParaRPr lang="es-ES" sz="3200" dirty="0"/>
                    </a:p>
                  </a:txBody>
                  <a:tcPr anchor="ctr"/>
                </a:tc>
              </a:tr>
              <a:tr h="2819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dirty="0" err="1" smtClean="0"/>
                        <a:t>You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will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focus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on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telling</a:t>
                      </a:r>
                      <a:r>
                        <a:rPr lang="es-ES" sz="2000" dirty="0" smtClean="0"/>
                        <a:t> a </a:t>
                      </a:r>
                      <a:r>
                        <a:rPr lang="es-ES" sz="2000" b="1" dirty="0" smtClean="0"/>
                        <a:t>true </a:t>
                      </a:r>
                      <a:r>
                        <a:rPr lang="es-ES" sz="2000" b="1" dirty="0" err="1" smtClean="0"/>
                        <a:t>story</a:t>
                      </a:r>
                      <a:r>
                        <a:rPr lang="es-ES" sz="2000" dirty="0" smtClean="0"/>
                        <a:t>, </a:t>
                      </a:r>
                      <a:r>
                        <a:rPr lang="es-ES" sz="2000" dirty="0" err="1" smtClean="0"/>
                        <a:t>usually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something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that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happened</a:t>
                      </a:r>
                      <a:r>
                        <a:rPr lang="es-ES" sz="2000" dirty="0" smtClean="0"/>
                        <a:t> in </a:t>
                      </a:r>
                      <a:r>
                        <a:rPr lang="es-ES" sz="2000" dirty="0" err="1" smtClean="0"/>
                        <a:t>your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past</a:t>
                      </a:r>
                      <a:r>
                        <a:rPr lang="es-ES" sz="2000" dirty="0" smtClean="0"/>
                        <a:t>, so </a:t>
                      </a:r>
                      <a:r>
                        <a:rPr lang="es-ES" sz="2000" dirty="0" err="1" smtClean="0"/>
                        <a:t>it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relies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on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your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own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memory</a:t>
                      </a:r>
                      <a:r>
                        <a:rPr lang="es-ES" sz="2000" dirty="0" smtClean="0"/>
                        <a:t>. So </a:t>
                      </a:r>
                      <a:r>
                        <a:rPr lang="es-ES" sz="2000" dirty="0" err="1" smtClean="0"/>
                        <a:t>it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is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written</a:t>
                      </a:r>
                      <a:r>
                        <a:rPr lang="es-ES" sz="2000" dirty="0" smtClean="0"/>
                        <a:t> in </a:t>
                      </a:r>
                      <a:r>
                        <a:rPr lang="es-ES" sz="2000" dirty="0" err="1" smtClean="0"/>
                        <a:t>the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b="1" dirty="0" err="1" smtClean="0"/>
                        <a:t>first</a:t>
                      </a:r>
                      <a:r>
                        <a:rPr lang="es-ES" sz="2000" b="1" dirty="0" smtClean="0"/>
                        <a:t> </a:t>
                      </a:r>
                      <a:r>
                        <a:rPr lang="es-ES" sz="2000" b="1" dirty="0" err="1" smtClean="0"/>
                        <a:t>person</a:t>
                      </a:r>
                      <a:r>
                        <a:rPr lang="es-ES" sz="2000" dirty="0" smtClean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 dirty="0" smtClean="0"/>
                    </a:p>
                    <a:p>
                      <a:r>
                        <a:rPr lang="es-ES" sz="2000" dirty="0" err="1" smtClean="0"/>
                        <a:t>You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dirty="0" err="1" smtClean="0"/>
                        <a:t>create</a:t>
                      </a:r>
                      <a:r>
                        <a:rPr lang="es-ES" sz="2000" dirty="0" smtClean="0"/>
                        <a:t> </a:t>
                      </a:r>
                      <a:r>
                        <a:rPr lang="es-ES" sz="2000" b="1" dirty="0" err="1" smtClean="0"/>
                        <a:t>fictional</a:t>
                      </a:r>
                      <a:r>
                        <a:rPr lang="es-ES" sz="2000" b="1" dirty="0" smtClean="0"/>
                        <a:t> </a:t>
                      </a:r>
                      <a:r>
                        <a:rPr lang="es-ES" sz="2000" b="1" dirty="0" err="1" smtClean="0"/>
                        <a:t>characters</a:t>
                      </a:r>
                      <a:r>
                        <a:rPr lang="es-ES" sz="2000" b="1" dirty="0" smtClean="0"/>
                        <a:t> </a:t>
                      </a:r>
                      <a:r>
                        <a:rPr lang="es-ES" sz="2000" dirty="0" smtClean="0"/>
                        <a:t>and a </a:t>
                      </a:r>
                      <a:r>
                        <a:rPr lang="es-ES" sz="2000" b="1" dirty="0" err="1" smtClean="0"/>
                        <a:t>plot</a:t>
                      </a:r>
                      <a:r>
                        <a:rPr lang="es-ES" sz="2000" dirty="0" smtClean="0"/>
                        <a:t>.</a:t>
                      </a:r>
                      <a:r>
                        <a:rPr lang="es-ES" sz="2000" baseline="0" dirty="0" smtClean="0"/>
                        <a:t> </a:t>
                      </a:r>
                      <a:r>
                        <a:rPr lang="en-US" sz="2000" dirty="0" smtClean="0"/>
                        <a:t>You will </a:t>
                      </a:r>
                      <a:r>
                        <a:rPr lang="en-US" sz="2000" b="1" dirty="0" smtClean="0"/>
                        <a:t>make up the content</a:t>
                      </a:r>
                      <a:r>
                        <a:rPr lang="en-US" sz="2000" dirty="0" smtClean="0"/>
                        <a:t>, creating characters and events that suit the story. It can be written in the </a:t>
                      </a:r>
                      <a:r>
                        <a:rPr lang="en-US" sz="2000" b="1" dirty="0" smtClean="0"/>
                        <a:t>first</a:t>
                      </a:r>
                      <a:r>
                        <a:rPr lang="en-US" sz="2000" b="1" baseline="0" dirty="0" smtClean="0"/>
                        <a:t> or third person</a:t>
                      </a:r>
                      <a:r>
                        <a:rPr lang="en-US" sz="2000" baseline="0" dirty="0" smtClean="0"/>
                        <a:t>.</a:t>
                      </a:r>
                      <a:endParaRPr lang="es-ES" sz="20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3656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756371"/>
              </p:ext>
            </p:extLst>
          </p:nvPr>
        </p:nvGraphicFramePr>
        <p:xfrm>
          <a:off x="1463675" y="1143000"/>
          <a:ext cx="6196014" cy="459268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098007"/>
                <a:gridCol w="3098007"/>
              </a:tblGrid>
              <a:tr h="893714">
                <a:tc>
                  <a:txBody>
                    <a:bodyPr/>
                    <a:lstStyle/>
                    <a:p>
                      <a:pPr algn="ctr"/>
                      <a:r>
                        <a:rPr lang="es-ES" sz="3200" dirty="0" smtClean="0"/>
                        <a:t>NARRATIVE</a:t>
                      </a:r>
                      <a:r>
                        <a:rPr lang="es-ES" sz="3200" baseline="0" dirty="0" smtClean="0"/>
                        <a:t> ESSAY</a:t>
                      </a:r>
                      <a:endParaRPr lang="es-E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dirty="0" smtClean="0"/>
                        <a:t>SHORT STORY</a:t>
                      </a:r>
                      <a:endParaRPr lang="es-ES" sz="3200" dirty="0"/>
                    </a:p>
                  </a:txBody>
                  <a:tcPr anchor="ctr"/>
                </a:tc>
              </a:tr>
              <a:tr h="35258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It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dirty="0" smtClean="0"/>
                        <a:t>needs a </a:t>
                      </a:r>
                      <a:r>
                        <a:rPr lang="en-US" sz="2000" b="1" dirty="0" smtClean="0"/>
                        <a:t>thesis statement</a:t>
                      </a:r>
                      <a:r>
                        <a:rPr lang="en-US" sz="2000" dirty="0" smtClean="0"/>
                        <a:t>  (main idea)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dirty="0" smtClean="0"/>
                        <a:t>in the first paragraph, </a:t>
                      </a:r>
                      <a:r>
                        <a:rPr lang="en-US" sz="2000" dirty="0" err="1" smtClean="0"/>
                        <a:t>e.g.</a:t>
                      </a:r>
                      <a:r>
                        <a:rPr lang="en-US" sz="2000" i="1" dirty="0" err="1" smtClean="0"/>
                        <a:t>“After</a:t>
                      </a:r>
                      <a:r>
                        <a:rPr lang="en-US" sz="2000" i="1" dirty="0" smtClean="0"/>
                        <a:t> I passed my driver’s test, I learned how difficult it is to be a good driver.” </a:t>
                      </a:r>
                      <a:r>
                        <a:rPr lang="en-US" sz="2000" dirty="0" smtClean="0"/>
                        <a:t>As you tell the story throughout your essay, you will work towards </a:t>
                      </a:r>
                      <a:r>
                        <a:rPr lang="en-US" sz="2000" b="1" dirty="0" smtClean="0"/>
                        <a:t>proving</a:t>
                      </a:r>
                      <a:r>
                        <a:rPr lang="en-US" sz="2000" dirty="0" smtClean="0"/>
                        <a:t> or </a:t>
                      </a:r>
                      <a:r>
                        <a:rPr lang="en-US" sz="2000" b="1" dirty="0" smtClean="0"/>
                        <a:t>showing the accuracy </a:t>
                      </a:r>
                      <a:r>
                        <a:rPr lang="en-US" sz="2000" dirty="0" smtClean="0"/>
                        <a:t>of your thesis statement.</a:t>
                      </a:r>
                      <a:endParaRPr lang="es-ES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It does not have a thesis statement, but many short stories do have a </a:t>
                      </a:r>
                      <a:r>
                        <a:rPr lang="en-US" sz="2000" b="1" dirty="0" smtClean="0"/>
                        <a:t>central theme</a:t>
                      </a:r>
                      <a:r>
                        <a:rPr lang="en-US" sz="2000" dirty="0" smtClean="0"/>
                        <a:t>. Perhaps the writer aims to show the impact of loss, love or another concept,</a:t>
                      </a:r>
                      <a:r>
                        <a:rPr lang="en-US" sz="2000" baseline="0" dirty="0" smtClean="0"/>
                        <a:t> so they </a:t>
                      </a:r>
                      <a:r>
                        <a:rPr lang="en-US" sz="2000" dirty="0" smtClean="0"/>
                        <a:t>will show this </a:t>
                      </a:r>
                      <a:r>
                        <a:rPr lang="en-US" sz="2000" b="1" dirty="0" smtClean="0"/>
                        <a:t>through the characters, plot </a:t>
                      </a:r>
                      <a:r>
                        <a:rPr lang="en-US" sz="2000" b="0" dirty="0" smtClean="0"/>
                        <a:t>and </a:t>
                      </a:r>
                      <a:r>
                        <a:rPr lang="en-US" sz="2000" b="1" dirty="0" smtClean="0"/>
                        <a:t>other story elements</a:t>
                      </a:r>
                      <a:r>
                        <a:rPr lang="en-US" sz="2000" dirty="0" smtClean="0"/>
                        <a:t>.</a:t>
                      </a:r>
                      <a:endParaRPr lang="es-ES" sz="2000" dirty="0" smtClean="0"/>
                    </a:p>
                    <a:p>
                      <a:endParaRPr lang="es-ES" sz="20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0086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60660"/>
              </p:ext>
            </p:extLst>
          </p:nvPr>
        </p:nvGraphicFramePr>
        <p:xfrm>
          <a:off x="1447800" y="1371600"/>
          <a:ext cx="6196014" cy="402424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196014"/>
              </a:tblGrid>
              <a:tr h="1004957">
                <a:tc>
                  <a:txBody>
                    <a:bodyPr/>
                    <a:lstStyle/>
                    <a:p>
                      <a:pPr algn="ctr"/>
                      <a:r>
                        <a:rPr lang="es-ES" sz="3200" dirty="0" smtClean="0"/>
                        <a:t>BOTH</a:t>
                      </a:r>
                      <a:r>
                        <a:rPr lang="es-ES" sz="3200" baseline="0" dirty="0" smtClean="0"/>
                        <a:t> </a:t>
                      </a:r>
                      <a:r>
                        <a:rPr lang="es-ES" sz="3200" dirty="0" smtClean="0"/>
                        <a:t>NARRATIVE</a:t>
                      </a:r>
                      <a:r>
                        <a:rPr lang="es-ES" sz="3200" baseline="0" dirty="0" smtClean="0"/>
                        <a:t> ESSAYS &amp;</a:t>
                      </a:r>
                      <a:endParaRPr lang="es-ES" sz="3200" dirty="0"/>
                    </a:p>
                    <a:p>
                      <a:pPr algn="ctr"/>
                      <a:r>
                        <a:rPr lang="es-ES" sz="3200" dirty="0" smtClean="0"/>
                        <a:t>SHORT STORIES</a:t>
                      </a:r>
                      <a:endParaRPr lang="es-ES" sz="3200" dirty="0"/>
                    </a:p>
                  </a:txBody>
                  <a:tcPr anchor="ctr"/>
                </a:tc>
              </a:tr>
              <a:tr h="2957443">
                <a:tc>
                  <a:txBody>
                    <a:bodyPr/>
                    <a:lstStyle/>
                    <a:p>
                      <a:pPr marL="0" indent="0">
                        <a:buFont typeface="Courier New" panose="02070309020205020404" pitchFamily="49" charset="0"/>
                        <a:buNone/>
                      </a:pPr>
                      <a:endParaRPr lang="es-ES" sz="2000" dirty="0" smtClean="0"/>
                    </a:p>
                    <a:p>
                      <a:pPr marL="0" indent="0">
                        <a:buFont typeface="Courier New" panose="02070309020205020404" pitchFamily="49" charset="0"/>
                        <a:buNone/>
                      </a:pPr>
                      <a:r>
                        <a:rPr lang="es-ES" sz="2000" dirty="0" err="1" smtClean="0"/>
                        <a:t>The</a:t>
                      </a:r>
                      <a:r>
                        <a:rPr lang="es-ES" sz="2000" baseline="0" dirty="0" err="1" smtClean="0"/>
                        <a:t>se</a:t>
                      </a:r>
                      <a:r>
                        <a:rPr lang="es-ES" sz="2000" baseline="0" dirty="0" smtClean="0"/>
                        <a:t> </a:t>
                      </a:r>
                      <a:r>
                        <a:rPr lang="es-ES" sz="2000" baseline="0" dirty="0" err="1" smtClean="0"/>
                        <a:t>two</a:t>
                      </a:r>
                      <a:r>
                        <a:rPr lang="es-ES" sz="2000" baseline="0" dirty="0" smtClean="0"/>
                        <a:t> </a:t>
                      </a:r>
                      <a:r>
                        <a:rPr lang="es-ES" sz="2000" baseline="0" dirty="0" err="1" smtClean="0"/>
                        <a:t>types</a:t>
                      </a:r>
                      <a:r>
                        <a:rPr lang="es-ES" sz="2000" baseline="0" dirty="0" smtClean="0"/>
                        <a:t> of </a:t>
                      </a:r>
                      <a:r>
                        <a:rPr lang="es-ES" sz="2000" baseline="0" dirty="0" err="1" smtClean="0"/>
                        <a:t>writing</a:t>
                      </a:r>
                      <a:r>
                        <a:rPr lang="es-ES" sz="2000" baseline="0" dirty="0" smtClean="0"/>
                        <a:t> </a:t>
                      </a:r>
                      <a:r>
                        <a:rPr lang="es-ES" sz="2000" baseline="0" dirty="0" err="1" smtClean="0"/>
                        <a:t>contain</a:t>
                      </a:r>
                      <a:r>
                        <a:rPr lang="es-ES" sz="2000" baseline="0" dirty="0" smtClean="0"/>
                        <a:t>:</a:t>
                      </a:r>
                    </a:p>
                    <a:p>
                      <a:pPr marL="0" indent="0">
                        <a:buFont typeface="Courier New" panose="02070309020205020404" pitchFamily="49" charset="0"/>
                        <a:buNone/>
                      </a:pPr>
                      <a:endParaRPr lang="es-ES" sz="2000" baseline="0" dirty="0" smtClean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s-ES" sz="2000" b="1" baseline="0" dirty="0" err="1" smtClean="0"/>
                        <a:t>Characters</a:t>
                      </a:r>
                      <a:endParaRPr lang="es-ES" sz="2000" b="1" baseline="0" dirty="0" smtClean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s-ES" sz="2000" b="1" baseline="0" dirty="0" err="1" smtClean="0"/>
                        <a:t>Setting</a:t>
                      </a:r>
                      <a:endParaRPr lang="es-ES" sz="2000" b="1" baseline="0" dirty="0" smtClean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s-ES" sz="2000" b="1" baseline="0" dirty="0" err="1" smtClean="0"/>
                        <a:t>Plot</a:t>
                      </a:r>
                      <a:endParaRPr lang="es-ES" sz="2000" b="1" baseline="0" dirty="0" smtClean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s-ES" sz="2000" b="1" baseline="0" dirty="0" err="1" smtClean="0"/>
                        <a:t>Climax</a:t>
                      </a:r>
                      <a:r>
                        <a:rPr lang="es-ES" sz="2000" b="1" baseline="0" dirty="0" smtClean="0"/>
                        <a:t> / </a:t>
                      </a:r>
                      <a:r>
                        <a:rPr lang="es-ES" sz="2000" b="1" baseline="0" dirty="0" err="1" smtClean="0"/>
                        <a:t>turning</a:t>
                      </a:r>
                      <a:r>
                        <a:rPr lang="es-ES" sz="2000" b="1" baseline="0" dirty="0" smtClean="0"/>
                        <a:t> </a:t>
                      </a:r>
                      <a:r>
                        <a:rPr lang="es-ES" sz="2000" b="1" baseline="0" dirty="0" err="1" smtClean="0"/>
                        <a:t>point</a:t>
                      </a:r>
                      <a:endParaRPr lang="es-ES" sz="2000" b="1" baseline="0" dirty="0" smtClean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s-ES" sz="2000" b="1" baseline="0" dirty="0" err="1" smtClean="0"/>
                        <a:t>Resolution</a:t>
                      </a:r>
                      <a:r>
                        <a:rPr lang="es-ES" sz="2000" b="1" baseline="0" dirty="0" smtClean="0"/>
                        <a:t> of </a:t>
                      </a:r>
                      <a:r>
                        <a:rPr lang="es-ES" sz="2000" b="1" baseline="0" dirty="0" err="1" smtClean="0"/>
                        <a:t>the</a:t>
                      </a:r>
                      <a:r>
                        <a:rPr lang="es-ES" sz="2000" b="1" baseline="0" dirty="0" smtClean="0"/>
                        <a:t> </a:t>
                      </a:r>
                      <a:r>
                        <a:rPr lang="es-ES" sz="2000" b="1" baseline="0" dirty="0" err="1" smtClean="0"/>
                        <a:t>story</a:t>
                      </a:r>
                      <a:endParaRPr lang="es-ES" sz="2000" b="1" baseline="0" dirty="0" smtClean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000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946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1026688"/>
              </p:ext>
            </p:extLst>
          </p:nvPr>
        </p:nvGraphicFramePr>
        <p:xfrm>
          <a:off x="1447800" y="1066800"/>
          <a:ext cx="6196014" cy="4511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196014"/>
              </a:tblGrid>
              <a:tr h="893714">
                <a:tc>
                  <a:txBody>
                    <a:bodyPr/>
                    <a:lstStyle/>
                    <a:p>
                      <a:pPr algn="ctr"/>
                      <a:r>
                        <a:rPr lang="es-ES" sz="3200" dirty="0" smtClean="0"/>
                        <a:t>BOTH</a:t>
                      </a:r>
                      <a:r>
                        <a:rPr lang="es-ES" sz="3200" baseline="0" dirty="0" smtClean="0"/>
                        <a:t> </a:t>
                      </a:r>
                      <a:r>
                        <a:rPr lang="es-ES" sz="3200" dirty="0" smtClean="0"/>
                        <a:t>NARRATIVE</a:t>
                      </a:r>
                      <a:r>
                        <a:rPr lang="es-ES" sz="3200" baseline="0" dirty="0" smtClean="0"/>
                        <a:t> ESSAYS &amp;</a:t>
                      </a:r>
                      <a:endParaRPr lang="es-ES" sz="3200" dirty="0"/>
                    </a:p>
                    <a:p>
                      <a:pPr algn="ctr"/>
                      <a:r>
                        <a:rPr lang="es-ES" sz="3200" dirty="0" smtClean="0"/>
                        <a:t>SHORT STORIES</a:t>
                      </a:r>
                      <a:endParaRPr lang="es-ES" sz="3200" dirty="0"/>
                    </a:p>
                  </a:txBody>
                  <a:tcPr anchor="ctr"/>
                </a:tc>
              </a:tr>
              <a:tr h="259080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smtClean="0"/>
                        <a:t>You may also choose to put </a:t>
                      </a:r>
                      <a:r>
                        <a:rPr lang="en-US" sz="2000" b="1" dirty="0" smtClean="0"/>
                        <a:t>dialogue</a:t>
                      </a:r>
                      <a:r>
                        <a:rPr lang="en-US" sz="2000" dirty="0" smtClean="0"/>
                        <a:t> into your essay</a:t>
                      </a:r>
                      <a:r>
                        <a:rPr lang="en-US" sz="2000" baseline="0" dirty="0" smtClean="0"/>
                        <a:t> or short story. </a:t>
                      </a:r>
                      <a:r>
                        <a:rPr lang="en-US" sz="2000" i="1" baseline="0" dirty="0" smtClean="0"/>
                        <a:t>‘You got me wrong’, she said, ‘This is not what I meant’.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000" i="1" baseline="0" dirty="0" smtClean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i="0" baseline="0" dirty="0" smtClean="0"/>
                        <a:t>Use </a:t>
                      </a:r>
                      <a:r>
                        <a:rPr lang="en-US" sz="2000" b="1" i="0" baseline="0" dirty="0" smtClean="0"/>
                        <a:t>narrative tenses </a:t>
                      </a:r>
                      <a:r>
                        <a:rPr lang="en-US" sz="2000" b="0" i="0" baseline="0" dirty="0" smtClean="0"/>
                        <a:t>properly.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000" b="0" i="0" baseline="0" dirty="0" smtClean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i="0" baseline="0" dirty="0" smtClean="0"/>
                        <a:t>Make sure you include a wide range of </a:t>
                      </a:r>
                      <a:r>
                        <a:rPr lang="en-US" sz="2000" b="1" i="0" baseline="0" dirty="0" smtClean="0"/>
                        <a:t>adjectives and adverbs </a:t>
                      </a:r>
                      <a:r>
                        <a:rPr lang="en-US" sz="2000" i="0" baseline="0" dirty="0" smtClean="0"/>
                        <a:t>for detailed descriptions and to make your story more vivid.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000" i="0" baseline="0" dirty="0" smtClean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i="0" baseline="0" dirty="0" smtClean="0"/>
                        <a:t>Don’t forget to use </a:t>
                      </a:r>
                      <a:r>
                        <a:rPr lang="en-US" sz="2000" b="1" i="0" baseline="0" dirty="0" smtClean="0"/>
                        <a:t>linking words </a:t>
                      </a:r>
                      <a:r>
                        <a:rPr lang="en-US" sz="2000" i="0" baseline="0" dirty="0" smtClean="0"/>
                        <a:t>and </a:t>
                      </a:r>
                      <a:r>
                        <a:rPr lang="en-US" sz="2000" b="1" i="0" baseline="0" dirty="0" smtClean="0"/>
                        <a:t>time phrases.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000" b="1" i="0" baseline="0" dirty="0" smtClean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baseline="0" dirty="0" smtClean="0"/>
                        <a:t>You can use </a:t>
                      </a:r>
                      <a:r>
                        <a:rPr lang="en-US" sz="2000" b="1" i="0" baseline="0" dirty="0" smtClean="0"/>
                        <a:t>contractions</a:t>
                      </a:r>
                      <a:r>
                        <a:rPr lang="en-US" sz="2000" b="0" i="0" baseline="0" dirty="0" smtClean="0"/>
                        <a:t>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9390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6947637"/>
              </p:ext>
            </p:extLst>
          </p:nvPr>
        </p:nvGraphicFramePr>
        <p:xfrm>
          <a:off x="1447800" y="1066800"/>
          <a:ext cx="6196014" cy="482563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196014"/>
              </a:tblGrid>
              <a:tr h="893714">
                <a:tc>
                  <a:txBody>
                    <a:bodyPr/>
                    <a:lstStyle/>
                    <a:p>
                      <a:pPr algn="ctr"/>
                      <a:r>
                        <a:rPr lang="es-ES" sz="3200" dirty="0" smtClean="0"/>
                        <a:t>IDEAS TO GET STARTED</a:t>
                      </a:r>
                      <a:endParaRPr lang="es-ES" sz="3200" dirty="0"/>
                    </a:p>
                  </a:txBody>
                  <a:tcPr anchor="ctr"/>
                </a:tc>
              </a:tr>
              <a:tr h="2590800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2000" b="1" dirty="0" smtClean="0"/>
                        <a:t>Tell the story of a scar, whether a physical scar or emotional one.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US" sz="800" b="1" dirty="0" smtClean="0"/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2000" b="1" dirty="0" smtClean="0"/>
                        <a:t>You / your character discovers the lie of their whole life.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US" sz="800" b="1" dirty="0" smtClean="0"/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2000" b="1" dirty="0" smtClean="0"/>
                        <a:t>A moment in the</a:t>
                      </a:r>
                      <a:r>
                        <a:rPr lang="en-US" sz="2000" b="1" baseline="0" dirty="0" smtClean="0"/>
                        <a:t> past you / your character wish/</a:t>
                      </a:r>
                      <a:r>
                        <a:rPr lang="en-US" sz="2000" b="1" baseline="0" dirty="0" err="1" smtClean="0"/>
                        <a:t>es</a:t>
                      </a:r>
                      <a:r>
                        <a:rPr lang="en-US" sz="2000" b="1" baseline="0" dirty="0" smtClean="0"/>
                        <a:t> you </a:t>
                      </a:r>
                      <a:r>
                        <a:rPr lang="en-US" sz="2000" b="1" baseline="0" smtClean="0"/>
                        <a:t>/ they </a:t>
                      </a:r>
                      <a:r>
                        <a:rPr lang="en-US" sz="2000" b="1" baseline="0" dirty="0" smtClean="0"/>
                        <a:t>could return to.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US" sz="800" b="1" dirty="0" smtClean="0"/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2000" b="1" dirty="0" smtClean="0"/>
                        <a:t>You</a:t>
                      </a:r>
                      <a:r>
                        <a:rPr lang="en-US" sz="2000" b="1" baseline="0" dirty="0" smtClean="0"/>
                        <a:t> / a</a:t>
                      </a:r>
                      <a:r>
                        <a:rPr lang="en-US" sz="2000" b="1" dirty="0" smtClean="0"/>
                        <a:t> character unexpectedly bumps into his or her soulmate, literally.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US" sz="800" b="1" dirty="0" smtClean="0"/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2000" b="1" dirty="0" smtClean="0"/>
                        <a:t>You / your character is on a journey. However, they are interrupted by a natural disaster OR an accident.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29216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60</TotalTime>
  <Words>315</Words>
  <Application>Microsoft Office PowerPoint</Application>
  <PresentationFormat>On-screen Show (4:3)</PresentationFormat>
  <Paragraphs>42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Pushpin</vt:lpstr>
      <vt:lpstr>NARRATIVE ESSAY vs. SHORT STORY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NARRATIVE ESSAY</dc:title>
  <dc:creator>Luz &amp; Pedro</dc:creator>
  <cp:lastModifiedBy>pedro de la paz de la torre</cp:lastModifiedBy>
  <cp:revision>19</cp:revision>
  <dcterms:created xsi:type="dcterms:W3CDTF">2006-08-16T00:00:00Z</dcterms:created>
  <dcterms:modified xsi:type="dcterms:W3CDTF">2016-11-21T12:24:55Z</dcterms:modified>
</cp:coreProperties>
</file>